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9" r:id="rId3"/>
    <p:sldId id="260" r:id="rId4"/>
    <p:sldId id="281" r:id="rId5"/>
    <p:sldId id="261" r:id="rId6"/>
    <p:sldId id="270" r:id="rId7"/>
    <p:sldId id="263" r:id="rId8"/>
    <p:sldId id="282" r:id="rId9"/>
    <p:sldId id="283" r:id="rId10"/>
    <p:sldId id="284" r:id="rId11"/>
    <p:sldId id="271" r:id="rId12"/>
    <p:sldId id="273" r:id="rId13"/>
    <p:sldId id="285" r:id="rId14"/>
    <p:sldId id="286" r:id="rId15"/>
    <p:sldId id="274" r:id="rId16"/>
    <p:sldId id="287" r:id="rId17"/>
    <p:sldId id="275" r:id="rId18"/>
    <p:sldId id="276" r:id="rId19"/>
    <p:sldId id="267" r:id="rId20"/>
    <p:sldId id="268" r:id="rId21"/>
    <p:sldId id="259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9" autoAdjust="0"/>
    <p:restoredTop sz="94660"/>
  </p:normalViewPr>
  <p:slideViewPr>
    <p:cSldViewPr snapToGrid="0">
      <p:cViewPr>
        <p:scale>
          <a:sx n="97" d="100"/>
          <a:sy n="9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r>
              <a:rPr lang="nl-NL" dirty="0" smtClean="0"/>
              <a:t>Verplaats deze vervolgens naar de achtergrond om de tekst te typen.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 smtClean="0"/>
              <a:t>Klik op het pictogram in het midden om een achtergrondafbeelding toe te voegen (19,05 x 27 cm).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 smtClean="0"/>
              <a:t>Klik op het pictogram in het midden om een afbeelding toe te voegen (19,05 x 10 cm).</a:t>
            </a:r>
            <a:r>
              <a:rPr lang="nl-NL" sz="1600" dirty="0" smtClean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63" y="5787319"/>
            <a:ext cx="6553213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I-brjrh-Zk&amp;feature=related" TargetMode="External"/><Relationship Id="rId2" Type="http://schemas.openxmlformats.org/officeDocument/2006/relationships/hyperlink" Target="http://www.youtube.com/watch?v=7gxzNLA_Ihc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ynoniemen.net/index.php?zoekterm=oordelen+over" TargetMode="External"/><Relationship Id="rId13" Type="http://schemas.openxmlformats.org/officeDocument/2006/relationships/hyperlink" Target="http://synoniemen.net/index.php?zoekterm=bezien" TargetMode="External"/><Relationship Id="rId18" Type="http://schemas.openxmlformats.org/officeDocument/2006/relationships/hyperlink" Target="http://synoniemen.net/index.php?zoekterm=taxeren" TargetMode="External"/><Relationship Id="rId3" Type="http://schemas.openxmlformats.org/officeDocument/2006/relationships/hyperlink" Target="http://synoniemen.net/index.php?zoekterm=censeren" TargetMode="External"/><Relationship Id="rId7" Type="http://schemas.openxmlformats.org/officeDocument/2006/relationships/hyperlink" Target="http://synoniemen.net/index.php?zoekterm=jureren" TargetMode="External"/><Relationship Id="rId12" Type="http://schemas.openxmlformats.org/officeDocument/2006/relationships/hyperlink" Target="http://synoniemen.net/index.php?zoekterm=bevinden" TargetMode="External"/><Relationship Id="rId17" Type="http://schemas.openxmlformats.org/officeDocument/2006/relationships/hyperlink" Target="http://synoniemen.net/index.php?zoekterm=schatten" TargetMode="External"/><Relationship Id="rId2" Type="http://schemas.openxmlformats.org/officeDocument/2006/relationships/hyperlink" Target="http://synoniemen.net/index.php?zoekterm=bespreken" TargetMode="External"/><Relationship Id="rId16" Type="http://schemas.openxmlformats.org/officeDocument/2006/relationships/hyperlink" Target="http://synoniemen.net/index.php?zoekterm=rame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ynoniemen.net/index.php?zoekterm=inzien" TargetMode="External"/><Relationship Id="rId11" Type="http://schemas.openxmlformats.org/officeDocument/2006/relationships/hyperlink" Target="http://synoniemen.net/index.php?zoekterm=afmeten" TargetMode="External"/><Relationship Id="rId5" Type="http://schemas.openxmlformats.org/officeDocument/2006/relationships/hyperlink" Target="http://synoniemen.net/index.php?zoekterm=evalueren" TargetMode="External"/><Relationship Id="rId15" Type="http://schemas.openxmlformats.org/officeDocument/2006/relationships/hyperlink" Target="http://synoniemen.net/index.php?zoekterm=overzien" TargetMode="External"/><Relationship Id="rId10" Type="http://schemas.openxmlformats.org/officeDocument/2006/relationships/hyperlink" Target="http://synoniemen.net/index.php?zoekterm=recenseren" TargetMode="External"/><Relationship Id="rId19" Type="http://schemas.openxmlformats.org/officeDocument/2006/relationships/hyperlink" Target="http://synoniemen.net/index.php?zoekterm=toetsen" TargetMode="External"/><Relationship Id="rId4" Type="http://schemas.openxmlformats.org/officeDocument/2006/relationships/hyperlink" Target="http://synoniemen.net/index.php?zoekterm=een+oordeel+vellen" TargetMode="External"/><Relationship Id="rId9" Type="http://schemas.openxmlformats.org/officeDocument/2006/relationships/hyperlink" Target="http://synoniemen.net/index.php?zoekterm=opvatten" TargetMode="External"/><Relationship Id="rId14" Type="http://schemas.openxmlformats.org/officeDocument/2006/relationships/hyperlink" Target="http://synoniemen.net/index.php?zoekterm=inschatt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5477652" cy="720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Beoordelingsnormen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endParaRPr lang="nl-NL" altLang="nl-NL" sz="1600" dirty="0"/>
          </a:p>
          <a:p>
            <a:pPr indent="0">
              <a:buNone/>
            </a:pPr>
            <a:r>
              <a:rPr lang="nl-NL" altLang="nl-NL" dirty="0">
                <a:latin typeface="Tahoma" panose="020B0604030504040204" pitchFamily="34" charset="0"/>
              </a:rPr>
              <a:t>Beoordelen op: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Praktisch handelen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Gedrag en beroepshouding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Van de praktijkopleider zelf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-was de opdracht duidelijk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-wist de leerling wat hij moest doen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-was de instructie duidelijk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-rekening houden met beperkingen van de leerling?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-voldoende tijd om de handeling te oefenen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-is de leerling gestimuleerd</a:t>
            </a:r>
          </a:p>
          <a:p>
            <a:pPr marL="1828800" lvl="4" indent="0">
              <a:buNone/>
              <a:defRPr/>
            </a:pPr>
            <a:r>
              <a:rPr lang="nl-NL" b="1" dirty="0">
                <a:solidFill>
                  <a:srgbClr val="FF0000"/>
                </a:solidFill>
                <a:latin typeface="Tahoma" pitchFamily="34" charset="0"/>
              </a:rPr>
              <a:t>Kortom, je oordeel treft ook jezelf.</a:t>
            </a:r>
          </a:p>
          <a:p>
            <a:endParaRPr lang="nl-NL" altLang="nl-NL" sz="16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Prioriteit stellen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dirty="0">
                <a:latin typeface="Tahoma" panose="020B0604030504040204" pitchFamily="34" charset="0"/>
              </a:rPr>
              <a:t>Bekijk onderstaande punten, maak een keuze en motiveer </a:t>
            </a:r>
            <a:r>
              <a:rPr lang="nl-NL" altLang="nl-NL" dirty="0" smtClean="0">
                <a:latin typeface="Tahoma" panose="020B0604030504040204" pitchFamily="34" charset="0"/>
              </a:rPr>
              <a:t>deze.</a:t>
            </a:r>
          </a:p>
          <a:p>
            <a:pPr indent="0">
              <a:buNone/>
            </a:pPr>
            <a:r>
              <a:rPr lang="nl-NL" altLang="nl-NL" dirty="0" smtClean="0">
                <a:latin typeface="Tahoma" panose="020B0604030504040204" pitchFamily="34" charset="0"/>
              </a:rPr>
              <a:t>Wat </a:t>
            </a:r>
            <a:r>
              <a:rPr lang="nl-NL" altLang="nl-NL" dirty="0">
                <a:latin typeface="Tahoma" panose="020B0604030504040204" pitchFamily="34" charset="0"/>
              </a:rPr>
              <a:t>vindt je bij het beoordelen van leerlingen het </a:t>
            </a:r>
            <a:r>
              <a:rPr lang="nl-NL" altLang="nl-NL" dirty="0" smtClean="0">
                <a:latin typeface="Tahoma" panose="020B0604030504040204" pitchFamily="34" charset="0"/>
              </a:rPr>
              <a:t>belangrijkste:</a:t>
            </a:r>
            <a:endParaRPr lang="nl-NL" altLang="nl-NL" dirty="0">
              <a:latin typeface="Tahoma" panose="020B0604030504040204" pitchFamily="34" charset="0"/>
            </a:endParaRPr>
          </a:p>
          <a:p>
            <a:pPr>
              <a:buNone/>
            </a:pPr>
            <a:r>
              <a:rPr lang="nl-NL" altLang="nl-NL" sz="1200" dirty="0">
                <a:latin typeface="Tahoma" panose="020B0604030504040204" pitchFamily="34" charset="0"/>
              </a:rPr>
              <a:t>					-Kwaliteit of kwantiteit</a:t>
            </a:r>
          </a:p>
          <a:p>
            <a:pPr>
              <a:buNone/>
            </a:pPr>
            <a:r>
              <a:rPr lang="nl-NL" altLang="nl-NL" sz="1200" dirty="0">
                <a:latin typeface="Tahoma" panose="020B0604030504040204" pitchFamily="34" charset="0"/>
              </a:rPr>
              <a:t>					-Productie of inzicht</a:t>
            </a:r>
          </a:p>
          <a:p>
            <a:pPr>
              <a:buNone/>
            </a:pPr>
            <a:r>
              <a:rPr lang="nl-NL" altLang="nl-NL" sz="1200" dirty="0">
                <a:latin typeface="Tahoma" panose="020B0604030504040204" pitchFamily="34" charset="0"/>
              </a:rPr>
              <a:t>					-Eindresultaat of tempo</a:t>
            </a:r>
          </a:p>
          <a:p>
            <a:pPr>
              <a:buNone/>
            </a:pPr>
            <a:r>
              <a:rPr lang="nl-NL" altLang="nl-NL" sz="1200" dirty="0">
                <a:latin typeface="Tahoma" panose="020B0604030504040204" pitchFamily="34" charset="0"/>
              </a:rPr>
              <a:t>					-Volgend of zelfstandig</a:t>
            </a:r>
          </a:p>
          <a:p>
            <a:pPr>
              <a:buNone/>
            </a:pPr>
            <a:r>
              <a:rPr lang="nl-NL" altLang="nl-NL" sz="1200" dirty="0">
                <a:latin typeface="Tahoma" panose="020B0604030504040204" pitchFamily="34" charset="0"/>
              </a:rPr>
              <a:t>					-Kunnen of willen</a:t>
            </a:r>
          </a:p>
          <a:p>
            <a:pPr>
              <a:buNone/>
            </a:pPr>
            <a:r>
              <a:rPr lang="nl-NL" altLang="nl-NL" sz="1200" dirty="0">
                <a:latin typeface="Tahoma" panose="020B0604030504040204" pitchFamily="34" charset="0"/>
              </a:rPr>
              <a:t>					-Gemakkelijk of zelfkritisch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3775587"/>
            <a:ext cx="3185609" cy="238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Beoordelingsgesprek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1600" dirty="0" smtClean="0">
                <a:latin typeface="Tahoma" pitchFamily="34" charset="0"/>
              </a:rPr>
              <a:t> </a:t>
            </a:r>
            <a:endParaRPr lang="nl-NL" sz="1600" dirty="0">
              <a:latin typeface="Tahoma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533832"/>
            <a:ext cx="7189751" cy="463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Beoordelingsgesprek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nl-NL" sz="1600" dirty="0" smtClean="0">
                <a:latin typeface="Tahoma" pitchFamily="34" charset="0"/>
              </a:rPr>
              <a:t> </a:t>
            </a:r>
            <a:endParaRPr lang="nl-NL" sz="1600" dirty="0">
              <a:latin typeface="Tahoma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50374" y="1897626"/>
            <a:ext cx="7993626" cy="296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 smtClean="0">
                <a:latin typeface="Tahoma" panose="020B0604030504040204" pitchFamily="34" charset="0"/>
              </a:rPr>
              <a:t>- Positieve </a:t>
            </a:r>
            <a:r>
              <a:rPr lang="nl-NL" altLang="nl-NL" dirty="0">
                <a:latin typeface="Tahoma" panose="020B0604030504040204" pitchFamily="34" charset="0"/>
              </a:rPr>
              <a:t>kritiek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‘dit gaat al beter’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‘dit is ook een moeilijk onderdeel, dat klopt’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‘hier blijven wij nog even aan werken’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‘je kan nog groeien’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volgende keer mag het vlugger’</a:t>
            </a:r>
          </a:p>
          <a:p>
            <a:r>
              <a:rPr lang="nl-NL" altLang="nl-NL" dirty="0" smtClean="0">
                <a:latin typeface="Tahoma" panose="020B0604030504040204" pitchFamily="34" charset="0"/>
              </a:rPr>
              <a:t>- Negatieve </a:t>
            </a:r>
            <a:r>
              <a:rPr lang="nl-NL" altLang="nl-NL" dirty="0">
                <a:latin typeface="Tahoma" panose="020B0604030504040204" pitchFamily="34" charset="0"/>
              </a:rPr>
              <a:t>kritiek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‘dat doe je fout’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‘je snapt er niets van’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‘je leer het ook nooit’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altLang="nl-NL" sz="1600" dirty="0">
                <a:latin typeface="Tahoma" panose="020B0604030504040204" pitchFamily="34" charset="0"/>
              </a:rPr>
              <a:t>‘hier deugt werkelijk niets van’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16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filmpjes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altLang="nl-NL" sz="1600" dirty="0" smtClean="0">
                <a:latin typeface="Tahoma" panose="020B0604030504040204" pitchFamily="34" charset="0"/>
              </a:rPr>
              <a:t>Beoordeling </a:t>
            </a:r>
            <a:r>
              <a:rPr lang="nl-NL" altLang="nl-NL" sz="1600" dirty="0" err="1">
                <a:latin typeface="Tahoma" panose="020B0604030504040204" pitchFamily="34" charset="0"/>
              </a:rPr>
              <a:t>joanna</a:t>
            </a:r>
            <a:endParaRPr lang="nl-NL" altLang="nl-NL" sz="1600" dirty="0">
              <a:latin typeface="Tahoma" panose="020B0604030504040204" pitchFamily="34" charset="0"/>
              <a:hlinkClick r:id="rId2"/>
            </a:endParaRPr>
          </a:p>
          <a:p>
            <a:pPr>
              <a:buNone/>
            </a:pPr>
            <a:r>
              <a:rPr lang="nl-NL" altLang="nl-NL" sz="1600" dirty="0">
                <a:latin typeface="Tahoma" panose="020B0604030504040204" pitchFamily="34" charset="0"/>
                <a:hlinkClick r:id="rId2"/>
              </a:rPr>
              <a:t>http://www.youtube.com/watch?v=7gxzNLA_Ihc</a:t>
            </a:r>
            <a:r>
              <a:rPr lang="nl-NL" altLang="nl-NL" sz="1600" dirty="0">
                <a:latin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nl-NL" altLang="nl-NL" sz="1600" dirty="0">
              <a:latin typeface="Tahoma" panose="020B0604030504040204" pitchFamily="34" charset="0"/>
            </a:endParaRPr>
          </a:p>
          <a:p>
            <a:pPr>
              <a:buNone/>
            </a:pPr>
            <a:r>
              <a:rPr lang="nl-NL" altLang="nl-NL" sz="1600" dirty="0">
                <a:latin typeface="Tahoma" panose="020B0604030504040204" pitchFamily="34" charset="0"/>
              </a:rPr>
              <a:t>Valkuilen en vaardigheden</a:t>
            </a:r>
          </a:p>
          <a:p>
            <a:pPr>
              <a:buNone/>
            </a:pPr>
            <a:r>
              <a:rPr lang="nl-NL" altLang="nl-NL" sz="1600" dirty="0">
                <a:latin typeface="Tahoma" panose="020B0604030504040204" pitchFamily="34" charset="0"/>
                <a:hlinkClick r:id="rId3"/>
              </a:rPr>
              <a:t>http://www.youtube.com/watch?v=YI-brjrh-Zk&amp;feature=related</a:t>
            </a:r>
            <a:r>
              <a:rPr lang="nl-NL" altLang="nl-NL" sz="1600" dirty="0">
                <a:latin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nl-NL" altLang="nl-NL" sz="16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S.T.A.R.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r>
              <a:rPr lang="nl-NL" altLang="nl-NL" dirty="0">
                <a:latin typeface="Tahoma" panose="020B0604030504040204" pitchFamily="34" charset="0"/>
              </a:rPr>
              <a:t>Gesprek voeren volgens S.T.A.R. methode.</a:t>
            </a:r>
          </a:p>
          <a:p>
            <a:pPr lvl="4"/>
            <a:r>
              <a:rPr lang="nl-NL" altLang="nl-NL" dirty="0">
                <a:latin typeface="Tahoma" panose="020B0604030504040204" pitchFamily="34" charset="0"/>
              </a:rPr>
              <a:t>Alle onderdelen kun je tijdens het gesprek behandelen. Het geeft je houvast om een gesprek te leiden. </a:t>
            </a:r>
          </a:p>
        </p:txBody>
      </p:sp>
    </p:spTree>
    <p:extLst>
      <p:ext uri="{BB962C8B-B14F-4D97-AF65-F5344CB8AC3E}">
        <p14:creationId xmlns:p14="http://schemas.microsoft.com/office/powerpoint/2010/main" val="846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S.T.A.R.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nl-NL" altLang="nl-NL" dirty="0">
              <a:latin typeface="Tahoma" panose="020B060403050404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33832"/>
            <a:ext cx="8750402" cy="462919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4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999" y="576000"/>
            <a:ext cx="9194245" cy="720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Beroepspraktijkvorming in de praktijk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pPr marL="285750" indent="-285750">
              <a:defRPr/>
            </a:pPr>
            <a:endParaRPr lang="nl-NL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9" y="1533832"/>
            <a:ext cx="80486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7542426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Taken van de praktijkopleider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53497"/>
            <a:ext cx="9783097" cy="2251587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 noemen de belangrijkste punten:</a:t>
            </a: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 leerling laten kennismaken met het bedrijf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nplannen </a:t>
            </a: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van leerzame opdrachten afgestemd op de opleiding in de dagelijkse werkzaamheden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Voorbereiden en geven van instructies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Het voortgangsproces bewaken en begeleiden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Beoordelen en indien nodig bijsturen van de leerling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Het aanleren van een goede werkdiscipline en werkhouding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Gelegenheid bieden om vragen van de leerling te beantwoorden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Bereid </a:t>
            </a: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zijn de leerlingen te helpen bij het uitvoeren van opdrachten en opgedragen taken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Het </a:t>
            </a: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blijven motiveren van de leerling</a:t>
            </a: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nl-NL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defRPr/>
            </a:pPr>
            <a:r>
              <a:rPr lang="nl-NL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Contacten </a:t>
            </a:r>
            <a:r>
              <a:rPr lang="nl-NL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onderhouden met de leerlingbegeleider van de school.</a:t>
            </a:r>
          </a:p>
          <a:p>
            <a:pPr indent="0" algn="ctr">
              <a:buNone/>
              <a:defRPr/>
            </a:pPr>
            <a:endParaRPr lang="nl-NL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604310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Theorie en opdrachten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Open het bijgevoegde bestand</a:t>
            </a:r>
          </a:p>
          <a:p>
            <a:r>
              <a:rPr lang="nl-NL" dirty="0" smtClean="0"/>
              <a:t>Lees de tekst</a:t>
            </a:r>
          </a:p>
          <a:p>
            <a:r>
              <a:rPr lang="nl-NL" dirty="0" smtClean="0"/>
              <a:t>Beantwoord de vragen</a:t>
            </a:r>
          </a:p>
          <a:p>
            <a:r>
              <a:rPr lang="nl-NL" dirty="0" smtClean="0"/>
              <a:t>Maak de opdrachten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827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692800" cy="720000"/>
          </a:xfrm>
        </p:spPr>
        <p:txBody>
          <a:bodyPr/>
          <a:lstStyle/>
          <a:p>
            <a:pPr algn="ctr"/>
            <a:r>
              <a:rPr lang="nl-NL" dirty="0" smtClean="0"/>
              <a:t>praktijkopleider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088000" y="3480618"/>
            <a:ext cx="7200000" cy="2675381"/>
          </a:xfrm>
        </p:spPr>
        <p:txBody>
          <a:bodyPr/>
          <a:lstStyle/>
          <a:p>
            <a:r>
              <a:rPr lang="nl-NL" dirty="0" smtClean="0"/>
              <a:t>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1296000"/>
            <a:ext cx="9969910" cy="326677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195484" y="4913440"/>
            <a:ext cx="572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Keuzedeel MBO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3003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8532000" cy="720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Bespreking vragen en opdrachten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071716" y="1504334"/>
            <a:ext cx="8216284" cy="4651665"/>
          </a:xfrm>
        </p:spPr>
        <p:txBody>
          <a:bodyPr/>
          <a:lstStyle/>
          <a:p>
            <a:r>
              <a:rPr lang="nl-NL" dirty="0" smtClean="0"/>
              <a:t>De vragen en opdrachten worden klassikaal besproken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9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6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altLang="nl-NL" sz="2800" dirty="0" smtClean="0">
                <a:latin typeface="Tahoma" panose="020B0604030504040204" pitchFamily="34" charset="0"/>
              </a:rPr>
              <a:t>Wat is beoordelen?</a:t>
            </a:r>
            <a:endParaRPr lang="nl-NL" altLang="nl-NL" sz="2800" dirty="0">
              <a:latin typeface="Tahoma" panose="020B0604030504040204" pitchFamily="34" charset="0"/>
            </a:endParaRPr>
          </a:p>
          <a:p>
            <a:endParaRPr lang="nl-NL" altLang="nl-NL" sz="1800" dirty="0">
              <a:latin typeface="Tahoma" panose="020B0604030504040204" pitchFamily="34" charset="0"/>
            </a:endParaRPr>
          </a:p>
          <a:p>
            <a:pPr>
              <a:buNone/>
            </a:pPr>
            <a:endParaRPr lang="nl-NL" altLang="nl-NL" dirty="0">
              <a:latin typeface="Tahoma" panose="020B0604030504040204" pitchFamily="34" charset="0"/>
            </a:endParaRPr>
          </a:p>
          <a:p>
            <a:pPr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03438"/>
            <a:ext cx="30226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7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258529" y="1435510"/>
            <a:ext cx="8029471" cy="4720490"/>
          </a:xfrm>
        </p:spPr>
        <p:txBody>
          <a:bodyPr/>
          <a:lstStyle/>
          <a:p>
            <a:r>
              <a:rPr lang="nl-NL" altLang="nl-NL" sz="2800" dirty="0" smtClean="0">
                <a:latin typeface="Tahoma" panose="020B0604030504040204" pitchFamily="34" charset="0"/>
              </a:rPr>
              <a:t>Wat is beoordelen?</a:t>
            </a:r>
            <a:endParaRPr lang="nl-NL" altLang="nl-NL" sz="2800" dirty="0">
              <a:latin typeface="Tahoma" panose="020B0604030504040204" pitchFamily="34" charset="0"/>
            </a:endParaRPr>
          </a:p>
          <a:p>
            <a:endParaRPr lang="nl-NL" altLang="nl-NL" sz="1800" dirty="0">
              <a:latin typeface="Tahoma" panose="020B0604030504040204" pitchFamily="34" charset="0"/>
            </a:endParaRPr>
          </a:p>
          <a:p>
            <a:pPr>
              <a:buNone/>
            </a:pPr>
            <a:endParaRPr lang="nl-NL" altLang="nl-NL" dirty="0">
              <a:latin typeface="Tahoma" panose="020B0604030504040204" pitchFamily="34" charset="0"/>
            </a:endParaRPr>
          </a:p>
          <a:p>
            <a:pPr indent="0">
              <a:buNone/>
            </a:pP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37187" y="2772697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Beoordelen (</a:t>
            </a:r>
            <a:r>
              <a:rPr lang="nl-NL" dirty="0" err="1" smtClean="0"/>
              <a:t>ww</a:t>
            </a:r>
            <a:r>
              <a:rPr lang="nl-NL" dirty="0" smtClean="0"/>
              <a:t>):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637935" y="2772697"/>
            <a:ext cx="551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nl-NL" dirty="0">
                <a:hlinkClick r:id="rId2"/>
              </a:rPr>
              <a:t>bespreken</a:t>
            </a:r>
            <a:r>
              <a:rPr lang="nl-NL" dirty="0"/>
              <a:t>, </a:t>
            </a:r>
            <a:r>
              <a:rPr lang="nl-NL" dirty="0">
                <a:hlinkClick r:id="rId3"/>
              </a:rPr>
              <a:t>censeren</a:t>
            </a:r>
            <a:r>
              <a:rPr lang="nl-NL" dirty="0"/>
              <a:t>, </a:t>
            </a:r>
            <a:r>
              <a:rPr lang="nl-NL" dirty="0">
                <a:hlinkClick r:id="rId4"/>
              </a:rPr>
              <a:t>een oordeel vellen</a:t>
            </a:r>
            <a:r>
              <a:rPr lang="nl-NL" dirty="0"/>
              <a:t>, </a:t>
            </a:r>
            <a:r>
              <a:rPr lang="nl-NL" dirty="0">
                <a:hlinkClick r:id="rId5"/>
              </a:rPr>
              <a:t>evalueren</a:t>
            </a:r>
            <a:r>
              <a:rPr lang="nl-NL" dirty="0"/>
              <a:t>, </a:t>
            </a:r>
            <a:r>
              <a:rPr lang="nl-NL" dirty="0">
                <a:hlinkClick r:id="rId6"/>
              </a:rPr>
              <a:t>inzien</a:t>
            </a:r>
            <a:r>
              <a:rPr lang="nl-NL" dirty="0"/>
              <a:t>, </a:t>
            </a:r>
            <a:r>
              <a:rPr lang="nl-NL" dirty="0">
                <a:hlinkClick r:id="rId7"/>
              </a:rPr>
              <a:t>jureren</a:t>
            </a:r>
            <a:r>
              <a:rPr lang="nl-NL" dirty="0"/>
              <a:t>, </a:t>
            </a:r>
            <a:r>
              <a:rPr lang="nl-NL" dirty="0">
                <a:hlinkClick r:id="rId8"/>
              </a:rPr>
              <a:t>oordelen over</a:t>
            </a:r>
            <a:r>
              <a:rPr lang="nl-NL" dirty="0"/>
              <a:t>, </a:t>
            </a:r>
            <a:r>
              <a:rPr lang="nl-NL" dirty="0">
                <a:hlinkClick r:id="rId9"/>
              </a:rPr>
              <a:t>opvatten</a:t>
            </a:r>
            <a:r>
              <a:rPr lang="nl-NL" dirty="0"/>
              <a:t>, </a:t>
            </a:r>
            <a:r>
              <a:rPr lang="nl-NL" dirty="0">
                <a:hlinkClick r:id="rId10"/>
              </a:rPr>
              <a:t>recenseren</a:t>
            </a:r>
            <a:endParaRPr lang="nl-NL" dirty="0"/>
          </a:p>
          <a:p>
            <a:pPr fontAlgn="ctr"/>
            <a:r>
              <a:rPr lang="nl-NL" dirty="0">
                <a:hlinkClick r:id="rId11"/>
              </a:rPr>
              <a:t>afmeten</a:t>
            </a:r>
            <a:r>
              <a:rPr lang="nl-NL" dirty="0"/>
              <a:t>, </a:t>
            </a:r>
            <a:r>
              <a:rPr lang="nl-NL" dirty="0">
                <a:hlinkClick r:id="rId12"/>
              </a:rPr>
              <a:t>bevinden</a:t>
            </a:r>
            <a:r>
              <a:rPr lang="nl-NL" dirty="0"/>
              <a:t>, </a:t>
            </a:r>
            <a:r>
              <a:rPr lang="nl-NL" dirty="0">
                <a:hlinkClick r:id="rId13"/>
              </a:rPr>
              <a:t>bezien</a:t>
            </a:r>
            <a:r>
              <a:rPr lang="nl-NL" dirty="0"/>
              <a:t>, </a:t>
            </a:r>
            <a:r>
              <a:rPr lang="nl-NL" dirty="0">
                <a:hlinkClick r:id="rId14"/>
              </a:rPr>
              <a:t>inschatten</a:t>
            </a:r>
            <a:r>
              <a:rPr lang="nl-NL" dirty="0"/>
              <a:t>, </a:t>
            </a:r>
            <a:r>
              <a:rPr lang="nl-NL" dirty="0">
                <a:hlinkClick r:id="rId15"/>
              </a:rPr>
              <a:t>overzien</a:t>
            </a:r>
            <a:r>
              <a:rPr lang="nl-NL" dirty="0"/>
              <a:t>, </a:t>
            </a:r>
            <a:r>
              <a:rPr lang="nl-NL" dirty="0">
                <a:hlinkClick r:id="rId16"/>
              </a:rPr>
              <a:t>ramen</a:t>
            </a:r>
            <a:r>
              <a:rPr lang="nl-NL" dirty="0"/>
              <a:t>, </a:t>
            </a:r>
            <a:r>
              <a:rPr lang="nl-NL" dirty="0">
                <a:hlinkClick r:id="rId17"/>
              </a:rPr>
              <a:t>schatten</a:t>
            </a:r>
            <a:r>
              <a:rPr lang="nl-NL" dirty="0"/>
              <a:t>, </a:t>
            </a:r>
            <a:r>
              <a:rPr lang="nl-NL" dirty="0">
                <a:hlinkClick r:id="rId18"/>
              </a:rPr>
              <a:t>taxeren</a:t>
            </a:r>
            <a:r>
              <a:rPr lang="nl-NL" dirty="0"/>
              <a:t>, </a:t>
            </a:r>
            <a:r>
              <a:rPr lang="nl-NL" dirty="0">
                <a:hlinkClick r:id="rId19"/>
              </a:rPr>
              <a:t>toetsen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999" y="576000"/>
            <a:ext cx="8427329" cy="720000"/>
          </a:xfrm>
        </p:spPr>
        <p:txBody>
          <a:bodyPr>
            <a:normAutofit/>
          </a:bodyPr>
          <a:lstStyle/>
          <a:p>
            <a:r>
              <a:rPr lang="nl-NL" dirty="0"/>
              <a:t>B</a:t>
            </a:r>
            <a:r>
              <a:rPr lang="nl-NL" dirty="0" smtClean="0"/>
              <a:t>eoordeling en cultuur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993059" y="1504336"/>
            <a:ext cx="9055510" cy="2497393"/>
          </a:xfrm>
        </p:spPr>
        <p:txBody>
          <a:bodyPr/>
          <a:lstStyle/>
          <a:p>
            <a:pPr>
              <a:defRPr/>
            </a:pPr>
            <a:r>
              <a:rPr lang="nl-NL" dirty="0">
                <a:latin typeface="Tahoma" pitchFamily="34" charset="0"/>
              </a:rPr>
              <a:t>Westerse cultuur: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Goed werk is vanzelfsprekend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Kritiek op iets wat ons niet zint</a:t>
            </a:r>
          </a:p>
          <a:p>
            <a:pPr>
              <a:defRPr/>
            </a:pPr>
            <a:r>
              <a:rPr lang="nl-NL" dirty="0">
                <a:latin typeface="Tahoma" pitchFamily="34" charset="0"/>
              </a:rPr>
              <a:t>De leerling: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Behoefte aan waardering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Willen weten hoe ze het doen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Hechten waarde aan praktijkopleider</a:t>
            </a:r>
          </a:p>
          <a:p>
            <a:pPr marL="1828800" lvl="4" indent="0">
              <a:buNone/>
              <a:defRPr/>
            </a:pPr>
            <a:endParaRPr lang="nl-NL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999" y="576000"/>
            <a:ext cx="8427329" cy="720000"/>
          </a:xfrm>
        </p:spPr>
        <p:txBody>
          <a:bodyPr>
            <a:normAutofit/>
          </a:bodyPr>
          <a:lstStyle/>
          <a:p>
            <a:r>
              <a:rPr lang="nl-NL" dirty="0" smtClean="0"/>
              <a:t>Manieren van beoordelen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62116" y="1533833"/>
            <a:ext cx="6980903" cy="30381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dirty="0">
                <a:latin typeface="Tahoma" pitchFamily="34" charset="0"/>
              </a:rPr>
              <a:t>Subjectieve beoordeling</a:t>
            </a:r>
          </a:p>
          <a:p>
            <a:pPr lvl="4">
              <a:defRPr/>
            </a:pPr>
            <a:r>
              <a:rPr lang="nl-NL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houdt in het persoonlijk oordeel of de persoonlijke zienswijze van een individu, betrekking hebbend op of uitgaand van de persoonlijke zienswijze of smaak</a:t>
            </a:r>
          </a:p>
          <a:p>
            <a:pPr lvl="4">
              <a:defRPr/>
            </a:pPr>
            <a:endParaRPr lang="nl-NL" dirty="0">
              <a:latin typeface="Tahoma" pitchFamily="34" charset="0"/>
            </a:endParaRPr>
          </a:p>
          <a:p>
            <a:pPr>
              <a:defRPr/>
            </a:pPr>
            <a:r>
              <a:rPr lang="nl-NL" dirty="0">
                <a:latin typeface="Tahoma" pitchFamily="34" charset="0"/>
              </a:rPr>
              <a:t>Objectieve beoordeling</a:t>
            </a:r>
          </a:p>
          <a:p>
            <a:pPr lvl="4">
              <a:defRPr/>
            </a:pPr>
            <a:r>
              <a:rPr lang="nl-NL" sz="1400" dirty="0">
                <a:latin typeface="Tahoma" pitchFamily="34" charset="0"/>
              </a:rPr>
              <a:t>Een feit is objectief als het onafhankelijk is van de mening van mensen.</a:t>
            </a:r>
          </a:p>
          <a:p>
            <a:pPr lvl="4">
              <a:defRPr/>
            </a:pPr>
            <a:endParaRPr lang="nl-NL" sz="1400" dirty="0">
              <a:latin typeface="Tahoma" pitchFamily="34" charset="0"/>
            </a:endParaRPr>
          </a:p>
          <a:p>
            <a:pPr indent="0">
              <a:buNone/>
              <a:defRPr/>
            </a:pPr>
            <a:r>
              <a:rPr lang="nl-NL" sz="1600" dirty="0">
                <a:solidFill>
                  <a:srgbClr val="FF0000"/>
                </a:solidFill>
                <a:latin typeface="Tahoma" pitchFamily="34" charset="0"/>
              </a:rPr>
              <a:t>De moeilijkheid van beoordelen is de juiste balans vinden tussen subjectief en objectief!!!</a:t>
            </a:r>
          </a:p>
        </p:txBody>
      </p:sp>
    </p:spTree>
    <p:extLst>
      <p:ext uri="{BB962C8B-B14F-4D97-AF65-F5344CB8AC3E}">
        <p14:creationId xmlns:p14="http://schemas.microsoft.com/office/powerpoint/2010/main" val="34047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5477652" cy="720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Beoordelingsnormen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endParaRPr lang="nl-NL" altLang="nl-NL" sz="1600" dirty="0"/>
          </a:p>
          <a:p>
            <a:pPr indent="0">
              <a:buNone/>
            </a:pPr>
            <a:r>
              <a:rPr lang="nl-NL" altLang="nl-NL" dirty="0">
                <a:latin typeface="Tahoma" panose="020B0604030504040204" pitchFamily="34" charset="0"/>
              </a:rPr>
              <a:t>Beoordelen op:</a:t>
            </a:r>
          </a:p>
          <a:p>
            <a:pPr lvl="4"/>
            <a:r>
              <a:rPr lang="nl-NL" altLang="nl-NL" dirty="0">
                <a:latin typeface="Tahoma" panose="020B0604030504040204" pitchFamily="34" charset="0"/>
              </a:rPr>
              <a:t>Praktisch handelen</a:t>
            </a:r>
          </a:p>
          <a:p>
            <a:pPr lvl="4"/>
            <a:r>
              <a:rPr lang="nl-NL" altLang="nl-NL" dirty="0">
                <a:latin typeface="Tahoma" panose="020B0604030504040204" pitchFamily="34" charset="0"/>
              </a:rPr>
              <a:t>Gedrag en beroepshouding</a:t>
            </a:r>
          </a:p>
          <a:p>
            <a:pPr lvl="4"/>
            <a:r>
              <a:rPr lang="nl-NL" altLang="nl-NL" dirty="0">
                <a:latin typeface="Tahoma" panose="020B0604030504040204" pitchFamily="34" charset="0"/>
              </a:rPr>
              <a:t>Van de praktijkopleider zelf</a:t>
            </a:r>
          </a:p>
          <a:p>
            <a:pPr>
              <a:buNone/>
            </a:pPr>
            <a:endParaRPr lang="nl-NL" altLang="nl-NL" dirty="0">
              <a:latin typeface="Tahoma" panose="020B0604030504040204" pitchFamily="34" charset="0"/>
            </a:endParaRPr>
          </a:p>
          <a:p>
            <a:endParaRPr lang="nl-NL" altLang="nl-NL" sz="16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5477652" cy="720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Beoordelingsnormen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endParaRPr lang="nl-NL" altLang="nl-NL" sz="1600" dirty="0"/>
          </a:p>
          <a:p>
            <a:pPr indent="0">
              <a:buNone/>
            </a:pPr>
            <a:r>
              <a:rPr lang="nl-NL" altLang="nl-NL" dirty="0">
                <a:latin typeface="Tahoma" panose="020B0604030504040204" pitchFamily="34" charset="0"/>
              </a:rPr>
              <a:t>Beoordelen op: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Praktisch handelen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-logische werkvolgorde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-keuze gereedschap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-keuze materiaal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</a:t>
            </a:r>
            <a:r>
              <a:rPr lang="nl-NL" dirty="0" err="1">
                <a:latin typeface="Tahoma" pitchFamily="34" charset="0"/>
              </a:rPr>
              <a:t>arbo</a:t>
            </a:r>
            <a:endParaRPr lang="nl-NL" dirty="0">
              <a:latin typeface="Tahoma" pitchFamily="34" charset="0"/>
            </a:endParaRP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-goed eindresultaat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Gedrag en beroepshouding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Van de praktijkopleider zelf</a:t>
            </a:r>
          </a:p>
          <a:p>
            <a:pPr>
              <a:buNone/>
            </a:pPr>
            <a:endParaRPr lang="nl-NL" altLang="nl-NL" dirty="0">
              <a:latin typeface="Tahoma" panose="020B0604030504040204" pitchFamily="34" charset="0"/>
            </a:endParaRPr>
          </a:p>
          <a:p>
            <a:endParaRPr lang="nl-NL" altLang="nl-NL" sz="16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4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5477652" cy="720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Beoordelingsnormen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80103" y="1533832"/>
            <a:ext cx="9783097" cy="4622167"/>
          </a:xfrm>
        </p:spPr>
        <p:txBody>
          <a:bodyPr>
            <a:normAutofit/>
          </a:bodyPr>
          <a:lstStyle/>
          <a:p>
            <a:endParaRPr lang="nl-NL" altLang="nl-NL" sz="1600" dirty="0"/>
          </a:p>
          <a:p>
            <a:pPr indent="0">
              <a:buNone/>
            </a:pPr>
            <a:r>
              <a:rPr lang="nl-NL" altLang="nl-NL" dirty="0">
                <a:latin typeface="Tahoma" panose="020B0604030504040204" pitchFamily="34" charset="0"/>
              </a:rPr>
              <a:t>Beoordelen op: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Praktisch handelen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Gedrag en beroepshouding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-voorkom subjectiviteit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-eigen norm niet opleggen aan anderen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-zelfstandigheid</a:t>
            </a:r>
          </a:p>
          <a:p>
            <a:pPr marL="1828800" lvl="4" indent="0">
              <a:buNone/>
              <a:defRPr/>
            </a:pPr>
            <a:r>
              <a:rPr lang="nl-NL" dirty="0">
                <a:latin typeface="Tahoma" pitchFamily="34" charset="0"/>
              </a:rPr>
              <a:t>		-verantwoordelijkheid</a:t>
            </a:r>
          </a:p>
          <a:p>
            <a:pPr lvl="4">
              <a:defRPr/>
            </a:pPr>
            <a:r>
              <a:rPr lang="nl-NL" dirty="0">
                <a:latin typeface="Tahoma" pitchFamily="34" charset="0"/>
              </a:rPr>
              <a:t>Van de praktijkopleider zelf</a:t>
            </a:r>
          </a:p>
          <a:p>
            <a:pPr>
              <a:buNone/>
            </a:pPr>
            <a:endParaRPr lang="nl-NL" altLang="nl-NL" dirty="0">
              <a:latin typeface="Tahoma" panose="020B0604030504040204" pitchFamily="34" charset="0"/>
            </a:endParaRPr>
          </a:p>
          <a:p>
            <a:endParaRPr lang="nl-NL" altLang="nl-NL" sz="1600" dirty="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121</TotalTime>
  <Words>462</Words>
  <Application>Microsoft Office PowerPoint</Application>
  <PresentationFormat>Breedbeeld</PresentationFormat>
  <Paragraphs>126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Kantoorthema</vt:lpstr>
      <vt:lpstr>PowerPoint-presentatie</vt:lpstr>
      <vt:lpstr>praktijkopleider</vt:lpstr>
      <vt:lpstr>beoordelen</vt:lpstr>
      <vt:lpstr>beoordelen</vt:lpstr>
      <vt:lpstr>Beoordeling en cultuur</vt:lpstr>
      <vt:lpstr>Manieren van beoordelen</vt:lpstr>
      <vt:lpstr>Beoordelingsnormen</vt:lpstr>
      <vt:lpstr>Beoordelingsnormen</vt:lpstr>
      <vt:lpstr>Beoordelingsnormen</vt:lpstr>
      <vt:lpstr>Beoordelingsnormen</vt:lpstr>
      <vt:lpstr>Prioriteit stellen</vt:lpstr>
      <vt:lpstr>Beoordelingsgesprek</vt:lpstr>
      <vt:lpstr>Beoordelingsgesprek</vt:lpstr>
      <vt:lpstr>filmpjes</vt:lpstr>
      <vt:lpstr>S.T.A.R.</vt:lpstr>
      <vt:lpstr>S.T.A.R.</vt:lpstr>
      <vt:lpstr>Beroepspraktijkvorming in de praktijk</vt:lpstr>
      <vt:lpstr>Taken van de praktijkopleider</vt:lpstr>
      <vt:lpstr>Theorie en opdrachten</vt:lpstr>
      <vt:lpstr>Bespreking vragen en opdrachten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Piet Segers</dc:creator>
  <cp:lastModifiedBy>Piet Segers</cp:lastModifiedBy>
  <cp:revision>24</cp:revision>
  <dcterms:created xsi:type="dcterms:W3CDTF">2018-09-27T09:40:51Z</dcterms:created>
  <dcterms:modified xsi:type="dcterms:W3CDTF">2018-09-27T13:22:20Z</dcterms:modified>
</cp:coreProperties>
</file>